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4" r:id="rId5"/>
  </p:sldIdLst>
  <p:sldSz cx="6858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33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ugan, John" initials="DJ" lastIdx="1" clrIdx="0">
    <p:extLst>
      <p:ext uri="{19B8F6BF-5375-455C-9EA6-DF929625EA0E}">
        <p15:presenceInfo xmlns:p15="http://schemas.microsoft.com/office/powerpoint/2012/main" userId="S::John.Drugan@lionbridge.com::8af2b2ba-f465-4cf6-af53-12a75cdfe2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03" autoAdjust="0"/>
    <p:restoredTop sz="94720"/>
  </p:normalViewPr>
  <p:slideViewPr>
    <p:cSldViewPr snapToGrid="0" snapToObjects="1" showGuides="1">
      <p:cViewPr varScale="1">
        <p:scale>
          <a:sx n="38" d="100"/>
          <a:sy n="38" d="100"/>
        </p:scale>
        <p:origin x="2244" y="44"/>
      </p:cViewPr>
      <p:guideLst>
        <p:guide orient="horz" pos="733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>
            <a:extLst>
              <a:ext uri="{FF2B5EF4-FFF2-40B4-BE49-F238E27FC236}">
                <a16:creationId xmlns:a16="http://schemas.microsoft.com/office/drawing/2014/main" id="{B2AEFDE9-D1D9-954A-B1E1-D1E707A3E1C7}"/>
              </a:ext>
            </a:extLst>
          </p:cNvPr>
          <p:cNvGrpSpPr/>
          <p:nvPr userDrawn="1"/>
        </p:nvGrpSpPr>
        <p:grpSpPr>
          <a:xfrm>
            <a:off x="0" y="-171918"/>
            <a:ext cx="6858001" cy="12365507"/>
            <a:chOff x="0" y="-171918"/>
            <a:chExt cx="6858001" cy="12365507"/>
          </a:xfrm>
        </p:grpSpPr>
        <p:pic>
          <p:nvPicPr>
            <p:cNvPr id="4" name="Imagen 3" descr="Foto blanco y negro de un joven con un celular en la mano&#10;&#10;Descripción generada automáticamente">
              <a:extLst>
                <a:ext uri="{FF2B5EF4-FFF2-40B4-BE49-F238E27FC236}">
                  <a16:creationId xmlns:a16="http://schemas.microsoft.com/office/drawing/2014/main" id="{BF819E21-7808-9D40-BF1F-071A195CB7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" y="-171918"/>
              <a:ext cx="6858000" cy="12365506"/>
            </a:xfrm>
            <a:prstGeom prst="rect">
              <a:avLst/>
            </a:prstGeom>
          </p:spPr>
        </p:pic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EA6CE80-67C6-C342-BB60-100423D57BF6}"/>
                </a:ext>
              </a:extLst>
            </p:cNvPr>
            <p:cNvSpPr/>
            <p:nvPr/>
          </p:nvSpPr>
          <p:spPr>
            <a:xfrm rot="16200000">
              <a:off x="-2753752" y="2581837"/>
              <a:ext cx="12365504" cy="6857999"/>
            </a:xfrm>
            <a:prstGeom prst="rect">
              <a:avLst/>
            </a:prstGeom>
            <a:gradFill>
              <a:gsLst>
                <a:gs pos="9000">
                  <a:schemeClr val="tx1">
                    <a:alpha val="82000"/>
                  </a:schemeClr>
                </a:gs>
                <a:gs pos="83000">
                  <a:schemeClr val="tx1">
                    <a:alpha val="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</p:grpSp>
    </p:spTree>
    <p:extLst>
      <p:ext uri="{BB962C8B-B14F-4D97-AF65-F5344CB8AC3E}">
        <p14:creationId xmlns:p14="http://schemas.microsoft.com/office/powerpoint/2010/main" val="10758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978"/>
            <a:ext cx="5915025" cy="77367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9752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96"/>
            <a:ext cx="1478756" cy="10333502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96"/>
            <a:ext cx="4350544" cy="10333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3299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to en blanco y negro de un hombre&#10;&#10;Descripción generada automáticamente">
            <a:extLst>
              <a:ext uri="{FF2B5EF4-FFF2-40B4-BE49-F238E27FC236}">
                <a16:creationId xmlns:a16="http://schemas.microsoft.com/office/drawing/2014/main" id="{A6244F8B-E523-5544-8383-E4392FA420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706"/>
            <a:ext cx="6858000" cy="1128141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1B17839-44AE-A548-A16F-8504A165C7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1354432"/>
            <a:ext cx="6858000" cy="839156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731D7B1D-83B8-B24D-BDBB-A80049A6179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7430" y="11669848"/>
            <a:ext cx="1440000" cy="2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03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A7C1237-256F-4A45-8732-F25301909B53}"/>
              </a:ext>
            </a:extLst>
          </p:cNvPr>
          <p:cNvSpPr/>
          <p:nvPr userDrawn="1"/>
        </p:nvSpPr>
        <p:spPr>
          <a:xfrm>
            <a:off x="2955470" y="1"/>
            <a:ext cx="3902529" cy="42484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9F306EE-23F8-DB47-9DC6-3AA2241EF1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3118543" cy="4248492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49C607B7-194D-EE4B-8C7A-783F9BF0489F}"/>
              </a:ext>
            </a:extLst>
          </p:cNvPr>
          <p:cNvSpPr/>
          <p:nvPr userDrawn="1"/>
        </p:nvSpPr>
        <p:spPr>
          <a:xfrm>
            <a:off x="0" y="1"/>
            <a:ext cx="3118542" cy="4248492"/>
          </a:xfrm>
          <a:prstGeom prst="rect">
            <a:avLst/>
          </a:prstGeom>
          <a:gradFill>
            <a:gsLst>
              <a:gs pos="9000">
                <a:schemeClr val="tx1">
                  <a:alpha val="57000"/>
                </a:schemeClr>
              </a:gs>
              <a:gs pos="83000">
                <a:schemeClr val="tx1"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47BB3CC-5025-F648-96C1-37DFA6D7A14B}"/>
              </a:ext>
            </a:extLst>
          </p:cNvPr>
          <p:cNvSpPr/>
          <p:nvPr userDrawn="1"/>
        </p:nvSpPr>
        <p:spPr>
          <a:xfrm>
            <a:off x="0" y="10075314"/>
            <a:ext cx="6858000" cy="21182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5" name="Picture 7">
            <a:extLst>
              <a:ext uri="{FF2B5EF4-FFF2-40B4-BE49-F238E27FC236}">
                <a16:creationId xmlns:a16="http://schemas.microsoft.com/office/drawing/2014/main" id="{66F689D2-7802-7946-A7D7-87192091A2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7430" y="11669848"/>
            <a:ext cx="1440000" cy="2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8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4F7F8E0-C4F1-B24E-A688-2883B963A2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1354432"/>
            <a:ext cx="6858000" cy="839156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983ABD75-4F13-F24A-A581-20064B891A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7430" y="11669848"/>
            <a:ext cx="1440000" cy="20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93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9124"/>
            <a:ext cx="2901255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4047"/>
            <a:ext cx="2901255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9124"/>
            <a:ext cx="2915543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4047"/>
            <a:ext cx="2915543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250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561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7352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653"/>
            <a:ext cx="3471863" cy="86653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00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653"/>
            <a:ext cx="3471863" cy="86653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DD40BA28-FEBE-DD41-9655-0A3F985B7ECB}" type="datetimeFigureOut">
              <a:rPr lang="es-CR" smtClean="0"/>
              <a:t>29/10/2020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/>
          <a:lstStyle/>
          <a:p>
            <a:fld id="{1D7EBD3B-66E6-2740-B5EE-1BAD689BB75B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751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26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n 1" descr="Imagen en blanco y negro de una mujer&#10;&#10;Descripción generada automáticamente">
            <a:extLst>
              <a:ext uri="{FF2B5EF4-FFF2-40B4-BE49-F238E27FC236}">
                <a16:creationId xmlns:a16="http://schemas.microsoft.com/office/drawing/2014/main" id="{A02B847A-CCA8-465C-A5E1-8B91DAD820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7372" y="-14605"/>
            <a:ext cx="6875372" cy="3069261"/>
          </a:xfrm>
          <a:prstGeom prst="rect">
            <a:avLst/>
          </a:prstGeom>
        </p:spPr>
      </p:pic>
      <p:cxnSp>
        <p:nvCxnSpPr>
          <p:cNvPr id="8" name="Straight Connector 78">
            <a:extLst>
              <a:ext uri="{FF2B5EF4-FFF2-40B4-BE49-F238E27FC236}">
                <a16:creationId xmlns:a16="http://schemas.microsoft.com/office/drawing/2014/main" id="{DCFA898C-FAE0-4619-AF63-B39C07BE3A2D}"/>
              </a:ext>
            </a:extLst>
          </p:cNvPr>
          <p:cNvCxnSpPr>
            <a:cxnSpLocks/>
          </p:cNvCxnSpPr>
          <p:nvPr/>
        </p:nvCxnSpPr>
        <p:spPr>
          <a:xfrm>
            <a:off x="1219750" y="1914986"/>
            <a:ext cx="0" cy="8822150"/>
          </a:xfrm>
          <a:prstGeom prst="line">
            <a:avLst/>
          </a:prstGeom>
          <a:ln w="6350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8">
            <a:extLst>
              <a:ext uri="{FF2B5EF4-FFF2-40B4-BE49-F238E27FC236}">
                <a16:creationId xmlns:a16="http://schemas.microsoft.com/office/drawing/2014/main" id="{6561DEEB-F2A7-4ADB-8006-EAE183FE8887}"/>
              </a:ext>
            </a:extLst>
          </p:cNvPr>
          <p:cNvCxnSpPr>
            <a:cxnSpLocks/>
          </p:cNvCxnSpPr>
          <p:nvPr/>
        </p:nvCxnSpPr>
        <p:spPr>
          <a:xfrm>
            <a:off x="0" y="1456452"/>
            <a:ext cx="671821" cy="0"/>
          </a:xfrm>
          <a:prstGeom prst="line">
            <a:avLst/>
          </a:prstGeom>
          <a:ln w="6350">
            <a:solidFill>
              <a:schemeClr val="bg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65">
            <a:extLst>
              <a:ext uri="{FF2B5EF4-FFF2-40B4-BE49-F238E27FC236}">
                <a16:creationId xmlns:a16="http://schemas.microsoft.com/office/drawing/2014/main" id="{97EE5D86-2E09-4DC2-9C86-A5471E44CE4D}"/>
              </a:ext>
            </a:extLst>
          </p:cNvPr>
          <p:cNvSpPr/>
          <p:nvPr/>
        </p:nvSpPr>
        <p:spPr>
          <a:xfrm rot="5400000" flipV="1">
            <a:off x="624245" y="779945"/>
            <a:ext cx="1247542" cy="1277741"/>
          </a:xfrm>
          <a:prstGeom prst="arc">
            <a:avLst>
              <a:gd name="adj1" fmla="val 10814870"/>
              <a:gd name="adj2" fmla="val 0"/>
            </a:avLst>
          </a:prstGeom>
          <a:solidFill>
            <a:schemeClr val="tx1"/>
          </a:solidFill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sz="2700"/>
          </a:p>
        </p:txBody>
      </p:sp>
      <p:sp>
        <p:nvSpPr>
          <p:cNvPr id="11" name="Elipse 11">
            <a:extLst>
              <a:ext uri="{FF2B5EF4-FFF2-40B4-BE49-F238E27FC236}">
                <a16:creationId xmlns:a16="http://schemas.microsoft.com/office/drawing/2014/main" id="{12FC6786-00C8-4603-9265-13D933D581BF}"/>
              </a:ext>
            </a:extLst>
          </p:cNvPr>
          <p:cNvSpPr/>
          <p:nvPr/>
        </p:nvSpPr>
        <p:spPr>
          <a:xfrm>
            <a:off x="763132" y="947903"/>
            <a:ext cx="941833" cy="941823"/>
          </a:xfrm>
          <a:prstGeom prst="ellipse">
            <a:avLst/>
          </a:prstGeom>
          <a:noFill/>
          <a:ln w="63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14" name="Graphic 13" descr="Receiver">
            <a:extLst>
              <a:ext uri="{FF2B5EF4-FFF2-40B4-BE49-F238E27FC236}">
                <a16:creationId xmlns:a16="http://schemas.microsoft.com/office/drawing/2014/main" id="{103D5DBA-0BAC-41D9-9D1D-47D2FCF5DB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9732" y="995306"/>
            <a:ext cx="830993" cy="830993"/>
          </a:xfrm>
          <a:prstGeom prst="rect">
            <a:avLst/>
          </a:prstGeom>
        </p:spPr>
      </p:pic>
      <p:sp>
        <p:nvSpPr>
          <p:cNvPr id="12" name="Rectángulo 5">
            <a:extLst>
              <a:ext uri="{FF2B5EF4-FFF2-40B4-BE49-F238E27FC236}">
                <a16:creationId xmlns:a16="http://schemas.microsoft.com/office/drawing/2014/main" id="{F6570F46-B0CB-4605-AEA3-EEB4DFFB448D}"/>
              </a:ext>
            </a:extLst>
          </p:cNvPr>
          <p:cNvSpPr/>
          <p:nvPr/>
        </p:nvSpPr>
        <p:spPr>
          <a:xfrm>
            <a:off x="1690429" y="1040954"/>
            <a:ext cx="355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2700" b="1">
                <a:solidFill>
                  <a:schemeClr val="bg1"/>
                </a:solidFill>
                <a:latin typeface="Lionbridge Sans" pitchFamily="2" charset="77"/>
              </a:rPr>
              <a:t>¿Necesita un intérprete?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C17FF7-76C4-4519-B74F-F9D9A15DB391}"/>
              </a:ext>
            </a:extLst>
          </p:cNvPr>
          <p:cNvSpPr txBox="1"/>
          <p:nvPr/>
        </p:nvSpPr>
        <p:spPr>
          <a:xfrm>
            <a:off x="1670725" y="2155998"/>
            <a:ext cx="4972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b="1">
                <a:solidFill>
                  <a:schemeClr val="accent2"/>
                </a:solidFill>
                <a:latin typeface="Lionbridge Sans" pitchFamily="2" charset="0"/>
              </a:rPr>
              <a:t>Su distrito ofrece una solución a petición, según sea necesario, para comunicarse con un intérprete por teléfono en segundos.</a:t>
            </a:r>
          </a:p>
        </p:txBody>
      </p:sp>
      <p:pic>
        <p:nvPicPr>
          <p:cNvPr id="21" name="Graphic 20" descr="Clock">
            <a:extLst>
              <a:ext uri="{FF2B5EF4-FFF2-40B4-BE49-F238E27FC236}">
                <a16:creationId xmlns:a16="http://schemas.microsoft.com/office/drawing/2014/main" id="{7A58204D-3BCA-472B-B1BF-A7911221B7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21060" y="3350675"/>
            <a:ext cx="738735" cy="73873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3012AAA-3E2E-4BEC-8A65-CA7F274FA21E}"/>
              </a:ext>
            </a:extLst>
          </p:cNvPr>
          <p:cNvSpPr txBox="1"/>
          <p:nvPr/>
        </p:nvSpPr>
        <p:spPr>
          <a:xfrm>
            <a:off x="2059795" y="3546499"/>
            <a:ext cx="2157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>
                <a:latin typeface="Lionbridge Sans" pitchFamily="2" charset="0"/>
              </a:rPr>
              <a:t>Disponibildiad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7C0105-2A12-49FC-9552-92F5645CF730}"/>
              </a:ext>
            </a:extLst>
          </p:cNvPr>
          <p:cNvSpPr txBox="1"/>
          <p:nvPr/>
        </p:nvSpPr>
        <p:spPr>
          <a:xfrm>
            <a:off x="2059795" y="4045445"/>
            <a:ext cx="3628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>
                <a:solidFill>
                  <a:schemeClr val="accent2"/>
                </a:solidFill>
                <a:latin typeface="Lionbridge Sans" pitchFamily="2" charset="0"/>
              </a:rPr>
              <a:t>Disponible 24/7/365</a:t>
            </a:r>
          </a:p>
        </p:txBody>
      </p:sp>
      <p:pic>
        <p:nvPicPr>
          <p:cNvPr id="25" name="Graphic 24" descr="Earth globe Africa and Europe">
            <a:extLst>
              <a:ext uri="{FF2B5EF4-FFF2-40B4-BE49-F238E27FC236}">
                <a16:creationId xmlns:a16="http://schemas.microsoft.com/office/drawing/2014/main" id="{E4F7562A-7EC7-4132-8B02-E73442C432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78760" y="8054859"/>
            <a:ext cx="826567" cy="82656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9F774D2-CF74-49DF-AABD-33CB7BE40ECE}"/>
              </a:ext>
            </a:extLst>
          </p:cNvPr>
          <p:cNvSpPr txBox="1"/>
          <p:nvPr/>
        </p:nvSpPr>
        <p:spPr>
          <a:xfrm>
            <a:off x="2073272" y="8268087"/>
            <a:ext cx="3171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>
                <a:latin typeface="Lionbridge Sans" pitchFamily="2" charset="0"/>
              </a:rPr>
              <a:t>Idiomas abarcados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2C71A7-1535-4D9D-9538-2788764674FF}"/>
              </a:ext>
            </a:extLst>
          </p:cNvPr>
          <p:cNvSpPr txBox="1"/>
          <p:nvPr/>
        </p:nvSpPr>
        <p:spPr>
          <a:xfrm>
            <a:off x="2073272" y="8756101"/>
            <a:ext cx="3628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>
                <a:solidFill>
                  <a:schemeClr val="accent2"/>
                </a:solidFill>
                <a:latin typeface="Lionbridge Sans" pitchFamily="2" charset="0"/>
              </a:rPr>
              <a:t>Más de 380 idiomas disponibles</a:t>
            </a:r>
          </a:p>
        </p:txBody>
      </p:sp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DA411B49-3E72-4878-9254-0E34AC1536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34049" y="9420377"/>
            <a:ext cx="914400" cy="9144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5A7DE56-BB91-480A-9851-F4A39D097944}"/>
              </a:ext>
            </a:extLst>
          </p:cNvPr>
          <p:cNvSpPr txBox="1"/>
          <p:nvPr/>
        </p:nvSpPr>
        <p:spPr>
          <a:xfrm>
            <a:off x="2073272" y="9592211"/>
            <a:ext cx="362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 dirty="0">
                <a:latin typeface="Lionbridge Sans" pitchFamily="2" charset="0"/>
              </a:rPr>
              <a:t>Fácil de usar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963510D-2B1E-4C00-B795-F5EE7F65433C}"/>
              </a:ext>
            </a:extLst>
          </p:cNvPr>
          <p:cNvSpPr txBox="1"/>
          <p:nvPr/>
        </p:nvSpPr>
        <p:spPr>
          <a:xfrm>
            <a:off x="2093132" y="9992321"/>
            <a:ext cx="44651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>
                <a:solidFill>
                  <a:schemeClr val="accent2"/>
                </a:solidFill>
                <a:latin typeface="Lionbridge Sans" pitchFamily="2" charset="0"/>
              </a:rPr>
              <a:t>Llame a su distrito escolar y solicite un intérprete.</a:t>
            </a:r>
          </a:p>
          <a:p>
            <a:endParaRPr lang="es-419" sz="1600" dirty="0">
              <a:solidFill>
                <a:schemeClr val="accent2"/>
              </a:solidFill>
              <a:latin typeface="Lionbridge Sans" pitchFamily="2" charset="0"/>
            </a:endParaRPr>
          </a:p>
          <a:p>
            <a:r>
              <a:rPr lang="es-419" sz="1600" dirty="0">
                <a:solidFill>
                  <a:schemeClr val="accent2"/>
                </a:solidFill>
                <a:latin typeface="Lionbridge Sans" pitchFamily="2" charset="0"/>
              </a:rPr>
              <a:t>Un miembro del personal convocará a un intérprete por medio de una conferencia telefónica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E899F0B-2E07-48E1-89FD-B90CF1678673}"/>
              </a:ext>
            </a:extLst>
          </p:cNvPr>
          <p:cNvSpPr txBox="1"/>
          <p:nvPr/>
        </p:nvSpPr>
        <p:spPr>
          <a:xfrm>
            <a:off x="2059795" y="5153895"/>
            <a:ext cx="439615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>
                <a:solidFill>
                  <a:schemeClr val="accent2"/>
                </a:solidFill>
                <a:latin typeface="Lionbridge Sans" pitchFamily="2" charset="0"/>
              </a:rPr>
              <a:t>Espera de 5 – 10 segundos en el caso de idiomas comunes </a:t>
            </a:r>
          </a:p>
          <a:p>
            <a:endParaRPr lang="es-419" sz="1600" dirty="0">
              <a:solidFill>
                <a:schemeClr val="accent2"/>
              </a:solidFill>
              <a:latin typeface="Lionbridge Sans" pitchFamily="2" charset="0"/>
            </a:endParaRPr>
          </a:p>
          <a:p>
            <a:r>
              <a:rPr lang="es-419" sz="1600" dirty="0">
                <a:solidFill>
                  <a:schemeClr val="accent2"/>
                </a:solidFill>
                <a:latin typeface="Lionbridge Sans" pitchFamily="2" charset="0"/>
              </a:rPr>
              <a:t>Espera de 15 – 25 segundos en los demás idiomas</a:t>
            </a:r>
          </a:p>
          <a:p>
            <a:endParaRPr lang="es-419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65B532-8F0A-45DF-B845-13144749E7DC}"/>
              </a:ext>
            </a:extLst>
          </p:cNvPr>
          <p:cNvSpPr txBox="1"/>
          <p:nvPr/>
        </p:nvSpPr>
        <p:spPr>
          <a:xfrm>
            <a:off x="2073272" y="4659373"/>
            <a:ext cx="362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>
                <a:latin typeface="Lionbridge Sans" pitchFamily="2" charset="0"/>
              </a:rPr>
              <a:t>Acceso rápido</a:t>
            </a:r>
          </a:p>
        </p:txBody>
      </p:sp>
      <p:pic>
        <p:nvPicPr>
          <p:cNvPr id="36" name="Graphic 35" descr="Lightning bolt">
            <a:extLst>
              <a:ext uri="{FF2B5EF4-FFF2-40B4-BE49-F238E27FC236}">
                <a16:creationId xmlns:a16="http://schemas.microsoft.com/office/drawing/2014/main" id="{F36EADC9-F87E-4C55-983E-32B0E8D23F9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17670" y="4583539"/>
            <a:ext cx="738735" cy="738735"/>
          </a:xfrm>
          <a:prstGeom prst="rect">
            <a:avLst/>
          </a:prstGeom>
        </p:spPr>
      </p:pic>
      <p:pic>
        <p:nvPicPr>
          <p:cNvPr id="38" name="Graphic 37" descr="Classroom">
            <a:extLst>
              <a:ext uri="{FF2B5EF4-FFF2-40B4-BE49-F238E27FC236}">
                <a16:creationId xmlns:a16="http://schemas.microsoft.com/office/drawing/2014/main" id="{5334A092-82D9-49E9-B90C-A7DCC71781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21060" y="6595727"/>
            <a:ext cx="735345" cy="735345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95E2CB7A-5B4C-4787-BCF4-38B649795551}"/>
              </a:ext>
            </a:extLst>
          </p:cNvPr>
          <p:cNvSpPr txBox="1"/>
          <p:nvPr/>
        </p:nvSpPr>
        <p:spPr>
          <a:xfrm>
            <a:off x="2105327" y="6745868"/>
            <a:ext cx="362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000">
                <a:latin typeface="Lionbridge Sans" pitchFamily="2" charset="0"/>
              </a:rPr>
              <a:t>¿Cuándo se puede utilizar?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8C57B5A-99CC-41C2-9431-700B037A8693}"/>
              </a:ext>
            </a:extLst>
          </p:cNvPr>
          <p:cNvSpPr txBox="1"/>
          <p:nvPr/>
        </p:nvSpPr>
        <p:spPr>
          <a:xfrm>
            <a:off x="2093131" y="7246176"/>
            <a:ext cx="4028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600" dirty="0">
                <a:solidFill>
                  <a:schemeClr val="accent2"/>
                </a:solidFill>
                <a:latin typeface="Lionbridge Sans" pitchFamily="2" charset="0"/>
              </a:rPr>
              <a:t>En reuniones de padres y maestros, reuniones del </a:t>
            </a:r>
            <a:r>
              <a:rPr lang="es-419" sz="1600" dirty="0" err="1">
                <a:solidFill>
                  <a:schemeClr val="accent2"/>
                </a:solidFill>
                <a:latin typeface="Lionbridge Sans" pitchFamily="2" charset="0"/>
              </a:rPr>
              <a:t>PEI</a:t>
            </a:r>
            <a:r>
              <a:rPr lang="es-419" sz="1600" dirty="0">
                <a:solidFill>
                  <a:schemeClr val="accent2"/>
                </a:solidFill>
                <a:latin typeface="Lionbridge Sans" pitchFamily="2" charset="0"/>
              </a:rPr>
              <a:t>, para hablar con maestros y otro personal escolar</a:t>
            </a:r>
          </a:p>
        </p:txBody>
      </p:sp>
    </p:spTree>
    <p:extLst>
      <p:ext uri="{BB962C8B-B14F-4D97-AF65-F5344CB8AC3E}">
        <p14:creationId xmlns:p14="http://schemas.microsoft.com/office/powerpoint/2010/main" val="699002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357F397B5504CBB6CEAF0331B6418" ma:contentTypeVersion="13" ma:contentTypeDescription="Create a new document." ma:contentTypeScope="" ma:versionID="34321ed0b1ceb665f2ea7f0b5d750027">
  <xsd:schema xmlns:xsd="http://www.w3.org/2001/XMLSchema" xmlns:xs="http://www.w3.org/2001/XMLSchema" xmlns:p="http://schemas.microsoft.com/office/2006/metadata/properties" xmlns:ns3="7fa6138d-8760-4181-b3d2-2bc762479171" xmlns:ns4="15420593-b87a-4ac5-9ba6-90d4b953967d" targetNamespace="http://schemas.microsoft.com/office/2006/metadata/properties" ma:root="true" ma:fieldsID="6332c254de194486196fceb98546b8bb" ns3:_="" ns4:_="">
    <xsd:import namespace="7fa6138d-8760-4181-b3d2-2bc762479171"/>
    <xsd:import namespace="15420593-b87a-4ac5-9ba6-90d4b95396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a6138d-8760-4181-b3d2-2bc7624791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20593-b87a-4ac5-9ba6-90d4b953967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44B0E-CECF-4360-96E8-BBB31CD902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a6138d-8760-4181-b3d2-2bc762479171"/>
    <ds:schemaRef ds:uri="15420593-b87a-4ac5-9ba6-90d4b95396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09EA50-FE17-44D6-968F-4B2CAE963CBD}">
  <ds:schemaRefs>
    <ds:schemaRef ds:uri="http://purl.org/dc/dcmitype/"/>
    <ds:schemaRef ds:uri="http://schemas.microsoft.com/office/infopath/2007/PartnerControls"/>
    <ds:schemaRef ds:uri="15420593-b87a-4ac5-9ba6-90d4b953967d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7fa6138d-8760-4181-b3d2-2bc76247917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B2052C-A9A1-4534-B53A-357E75B661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11378</TotalTime>
  <Words>113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Lionbridge Sans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ASTELLAS TRANSLATION GUIDE</dc:title>
  <dc:creator>Vargas, Carlos</dc:creator>
  <cp:lastModifiedBy>Lantaigne, Deborah (DESE)</cp:lastModifiedBy>
  <cp:revision>110</cp:revision>
  <dcterms:created xsi:type="dcterms:W3CDTF">2019-10-04T18:48:02Z</dcterms:created>
  <dcterms:modified xsi:type="dcterms:W3CDTF">2020-10-29T18:29:58Z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0x010100E04357F397B5504CBB6CEAF0331B6418</vt:lpwstr>
  </property>
</Properties>
</file>